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Nuni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uni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Nunito-italic.fntdata"/><Relationship Id="rId12" Type="http://schemas.openxmlformats.org/officeDocument/2006/relationships/slide" Target="slides/slide7.xml"/><Relationship Id="rId56" Type="http://schemas.openxmlformats.org/officeDocument/2006/relationships/font" Target="fonts/Nuni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1955871a0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1955871a0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1955871a0_2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1955871a0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1955871a0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1955871a0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1955871a0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1955871a0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1955871a0_2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1955871a0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1955871a0_2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1955871a0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1955871a0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11955871a0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1955871a0_2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1955871a0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1955871a0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11955871a0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1955871a0_2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1955871a0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1955871a0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1955871a0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1955871a0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1955871a0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1955871a0_2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1955871a0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1955871a0_2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1955871a0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1955871a0_2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11955871a0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1955871a0_2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11955871a0_2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21f0125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21f0125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21f0125b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121f0125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21f0125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21f0125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21f0125b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121f0125b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121f0125b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121f0125b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1955871a0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1955871a0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21f0125b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121f0125b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121f0125b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121f0125b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121f0125b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121f0125b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121f0125b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121f0125b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121f0125b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121f0125b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121f0125b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121f0125b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21f0125b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21f0125b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21f0125b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121f0125b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21f0125b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121f0125b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21f0125b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21f0125b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1955871a0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1955871a0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21f0125b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121f0125b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21f0125bd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121f0125b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21f0125bd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21f0125bd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21f0125bd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21f0125b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121f0125b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121f0125b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121f0125bd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121f0125b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21f0125bd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121f0125b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121f0125bd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121f0125bd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121f0125b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121f0125b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21f0125bd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21f0125bd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1955871a0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1955871a0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1955871a0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1955871a0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1955871a0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1955871a0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1955871a0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1955871a0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1955871a0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1955871a0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222075" y="1822825"/>
            <a:ext cx="86970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Travel Application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Playground Application</a:t>
            </a:r>
            <a:endParaRPr b="1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5267875" y="3457525"/>
            <a:ext cx="3651300" cy="14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Name:</a:t>
            </a:r>
            <a:r>
              <a:rPr lang="en"/>
              <a:t> Ravi Teja Kuchipudi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Batch:</a:t>
            </a:r>
            <a:r>
              <a:rPr lang="en"/>
              <a:t> Wipro Salesforce B13 (WIP-SF-13)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LMS Id:</a:t>
            </a:r>
            <a:r>
              <a:rPr lang="en"/>
              <a:t> MGSA_519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Date:</a:t>
            </a:r>
            <a:r>
              <a:rPr lang="en"/>
              <a:t> 27/02/2023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769975" y="461550"/>
            <a:ext cx="82674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Customize List Views, page layouts and Relates Lists.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194" name="Google Shape;194;p22"/>
          <p:cNvSpPr txBox="1"/>
          <p:nvPr/>
        </p:nvSpPr>
        <p:spPr>
          <a:xfrm>
            <a:off x="729000" y="942400"/>
            <a:ext cx="803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Customized “All” list View, “Open Out of State Travel Requests” list view and Related list view of Expense Item object in Travel Approval page.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00" y="1530125"/>
            <a:ext cx="8267402" cy="13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00" y="2928525"/>
            <a:ext cx="4624425" cy="19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225" y="3378838"/>
            <a:ext cx="3642977" cy="10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Setup Approval setting for user.</a:t>
            </a:r>
            <a:endParaRPr sz="2000"/>
          </a:p>
        </p:txBody>
      </p:sp>
      <p:sp>
        <p:nvSpPr>
          <p:cNvPr id="203" name="Google Shape;203;p23"/>
          <p:cNvSpPr txBox="1"/>
          <p:nvPr/>
        </p:nvSpPr>
        <p:spPr>
          <a:xfrm>
            <a:off x="876600" y="1098100"/>
            <a:ext cx="32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326" y="1016150"/>
            <a:ext cx="4415775" cy="38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876600" y="1498300"/>
            <a:ext cx="47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Added user Eric Executive as my manager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Enable Chatter on travel approval object.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376" y="2208825"/>
            <a:ext cx="7197225" cy="25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973375" y="1294575"/>
            <a:ext cx="758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Feed Tracking is Enabled on Destination State and Status Fields.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By doing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users can see feed updates when those fields are changed on the records they follow.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ctrTitle"/>
          </p:nvPr>
        </p:nvSpPr>
        <p:spPr>
          <a:xfrm>
            <a:off x="222075" y="1822825"/>
            <a:ext cx="86970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Module - 2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819150" y="436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- 1</a:t>
            </a:r>
            <a:endParaRPr/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819150" y="1154425"/>
            <a:ext cx="75057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Create Validation Rules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Setup Roll-up summary &amp; Formula field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Configure Flows.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Configure Approval Process.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Test the app.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Create Validation Rules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229" name="Google Shape;229;p27"/>
          <p:cNvSpPr txBox="1"/>
          <p:nvPr/>
        </p:nvSpPr>
        <p:spPr>
          <a:xfrm>
            <a:off x="876600" y="1027150"/>
            <a:ext cx="739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Business Logic: Trip end date must always be greater than (&gt;=) the trip start date.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Validation rule will be fired when condition becomes true.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875" y="1858450"/>
            <a:ext cx="3441376" cy="2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600" y="2027275"/>
            <a:ext cx="4091876" cy="250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Setup Roll-up summary &amp; Formula field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237" name="Google Shape;237;p28"/>
          <p:cNvSpPr txBox="1"/>
          <p:nvPr/>
        </p:nvSpPr>
        <p:spPr>
          <a:xfrm>
            <a:off x="876600" y="1098100"/>
            <a:ext cx="783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Roll-up summary: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Automatically sum up the total amount of expenses from the related Expense Item.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Formula field: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Created a field that shows a visual indicator based on the value of the Status field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600" y="1929400"/>
            <a:ext cx="3941100" cy="16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450" y="2130950"/>
            <a:ext cx="3570749" cy="2403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150" y="3607775"/>
            <a:ext cx="4244376" cy="11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6292625" y="3537225"/>
            <a:ext cx="268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 Roll-up summary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 Formula field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Configure Flows.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247" name="Google Shape;247;p29"/>
          <p:cNvSpPr txBox="1"/>
          <p:nvPr/>
        </p:nvSpPr>
        <p:spPr>
          <a:xfrm>
            <a:off x="876600" y="1098100"/>
            <a:ext cx="4318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Created a Record – Triggered Flow on Travel Approval object.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Whenever the record is created or updated.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If Destination State is TX then it is - in State.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If Destination Sate is no equal ro TX then it is - Out of state (in this case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Checkbox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should be checked).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425" y="860800"/>
            <a:ext cx="2725599" cy="389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075" y="2527625"/>
            <a:ext cx="4298486" cy="5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338" y="3773250"/>
            <a:ext cx="4260724" cy="52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Approval Process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256" name="Google Shape;256;p30"/>
          <p:cNvSpPr txBox="1"/>
          <p:nvPr/>
        </p:nvSpPr>
        <p:spPr>
          <a:xfrm>
            <a:off x="876600" y="1098100"/>
            <a:ext cx="7620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Created an Approval Process to send Travel approvals to Manager or Travel coordinator.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Created Approval Steps: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If Out Of State = True then further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Travel coordinator (Eric Executive)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approval is also required.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26" y="3600088"/>
            <a:ext cx="7619999" cy="89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375" y="1432050"/>
            <a:ext cx="6634701" cy="16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Continued..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264" name="Google Shape;264;p31"/>
          <p:cNvSpPr txBox="1"/>
          <p:nvPr/>
        </p:nvSpPr>
        <p:spPr>
          <a:xfrm>
            <a:off x="876600" y="1098100"/>
            <a:ext cx="762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Created final Approval Actions: when Approved,  then Status Field will Updated to Approved.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Created final Rejection Actions: when Rejected,   then Status Field will Updated to Rejected.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375" y="3228523"/>
            <a:ext cx="2613624" cy="7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00" y="3073401"/>
            <a:ext cx="5086167" cy="11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500" y="1458625"/>
            <a:ext cx="5314325" cy="11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4575" y="1568713"/>
            <a:ext cx="2473426" cy="8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ctrTitle"/>
          </p:nvPr>
        </p:nvSpPr>
        <p:spPr>
          <a:xfrm>
            <a:off x="222075" y="1822825"/>
            <a:ext cx="86970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Module - 1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Test the app.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25" y="1237375"/>
            <a:ext cx="3242675" cy="153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725" y="1947700"/>
            <a:ext cx="3805075" cy="204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25" y="3031650"/>
            <a:ext cx="3242676" cy="1663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2"/>
          <p:cNvCxnSpPr>
            <a:stCxn id="274" idx="3"/>
            <a:endCxn id="275" idx="1"/>
          </p:cNvCxnSpPr>
          <p:nvPr/>
        </p:nvCxnSpPr>
        <p:spPr>
          <a:xfrm>
            <a:off x="4149300" y="2002806"/>
            <a:ext cx="714300" cy="9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2"/>
          <p:cNvCxnSpPr>
            <a:stCxn id="275" idx="1"/>
            <a:endCxn id="276" idx="3"/>
          </p:cNvCxnSpPr>
          <p:nvPr/>
        </p:nvCxnSpPr>
        <p:spPr>
          <a:xfrm flipH="1">
            <a:off x="4149425" y="2971550"/>
            <a:ext cx="714300" cy="8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819150" y="436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- 2</a:t>
            </a:r>
            <a:endParaRPr/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819150" y="1154425"/>
            <a:ext cx="75057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Create Travel Request by Department Report.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Create Travel Request by Month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Create </a:t>
            </a:r>
            <a:r>
              <a:rPr lang="en" sz="1600">
                <a:solidFill>
                  <a:srgbClr val="000000"/>
                </a:solidFill>
              </a:rPr>
              <a:t>Travel Approval Dashboard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Create Travel Request by Department Report.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290" name="Google Shape;290;p34"/>
          <p:cNvSpPr txBox="1"/>
          <p:nvPr/>
        </p:nvSpPr>
        <p:spPr>
          <a:xfrm>
            <a:off x="876600" y="1098100"/>
            <a:ext cx="7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Rows are grouped by Department and then grouped by Status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601" y="1748773"/>
            <a:ext cx="7505700" cy="260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Create Travel Request by Month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297" name="Google Shape;297;p35"/>
          <p:cNvSpPr txBox="1"/>
          <p:nvPr/>
        </p:nvSpPr>
        <p:spPr>
          <a:xfrm>
            <a:off x="876600" y="1098100"/>
            <a:ext cx="7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Rows are grouped by Trip End Date (Dates are grouped by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Calendar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month) and then Out-Of-State.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813" y="1498300"/>
            <a:ext cx="5202386" cy="334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Travel Approval Dashboard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304" name="Google Shape;304;p36"/>
          <p:cNvSpPr txBox="1"/>
          <p:nvPr/>
        </p:nvSpPr>
        <p:spPr>
          <a:xfrm>
            <a:off x="1462925" y="1231350"/>
            <a:ext cx="7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Horizontal bar Chart                                            Stacked Vertical Bar Chart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75" y="1580250"/>
            <a:ext cx="7034244" cy="33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ctrTitle"/>
          </p:nvPr>
        </p:nvSpPr>
        <p:spPr>
          <a:xfrm>
            <a:off x="222075" y="1822825"/>
            <a:ext cx="86970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Module - 3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- 1</a:t>
            </a:r>
            <a:endParaRPr sz="2000"/>
          </a:p>
        </p:txBody>
      </p:sp>
      <p:sp>
        <p:nvSpPr>
          <p:cNvPr id="316" name="Google Shape;316;p38"/>
          <p:cNvSpPr txBox="1"/>
          <p:nvPr/>
        </p:nvSpPr>
        <p:spPr>
          <a:xfrm>
            <a:off x="876600" y="1027150"/>
            <a:ext cx="79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custom App with name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Code Playground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is created.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custom objects are created.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38350"/>
            <a:ext cx="7925600" cy="7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600" y="2417000"/>
            <a:ext cx="2902938" cy="24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488" y="2460675"/>
            <a:ext cx="3083154" cy="2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/>
        </p:nvSpPr>
        <p:spPr>
          <a:xfrm>
            <a:off x="1732300" y="2122675"/>
            <a:ext cx="59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Billing Record                                                                            Customer Record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1439100" y="4228500"/>
            <a:ext cx="511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 Master -</a:t>
            </a: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Detail</a:t>
            </a: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Relationship with Customer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- 2</a:t>
            </a:r>
            <a:endParaRPr sz="2000"/>
          </a:p>
        </p:txBody>
      </p:sp>
      <p:sp>
        <p:nvSpPr>
          <p:cNvPr id="327" name="Google Shape;327;p39"/>
          <p:cNvSpPr txBox="1"/>
          <p:nvPr/>
        </p:nvSpPr>
        <p:spPr>
          <a:xfrm>
            <a:off x="867725" y="1329175"/>
            <a:ext cx="23391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Use Execute Anonymous to define and execute the following code: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Define a String Variable &amp; use string method ‘endsWith’ to display the output.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925" y="710675"/>
            <a:ext cx="5595375" cy="39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- 2</a:t>
            </a:r>
            <a:endParaRPr sz="2000"/>
          </a:p>
        </p:txBody>
      </p:sp>
      <p:sp>
        <p:nvSpPr>
          <p:cNvPr id="334" name="Google Shape;334;p40"/>
          <p:cNvSpPr txBox="1"/>
          <p:nvPr/>
        </p:nvSpPr>
        <p:spPr>
          <a:xfrm>
            <a:off x="867725" y="1329175"/>
            <a:ext cx="2339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Use Execute Anonymous to define and execute the following code: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Define 2 Date type variables, use Date method today() &amp; addDays(30) to display the output.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825" y="1016150"/>
            <a:ext cx="5632375" cy="37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- 2</a:t>
            </a:r>
            <a:endParaRPr sz="2000"/>
          </a:p>
        </p:txBody>
      </p:sp>
      <p:sp>
        <p:nvSpPr>
          <p:cNvPr id="341" name="Google Shape;341;p41"/>
          <p:cNvSpPr txBox="1"/>
          <p:nvPr/>
        </p:nvSpPr>
        <p:spPr>
          <a:xfrm>
            <a:off x="867725" y="1329175"/>
            <a:ext cx="2339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Use Execute Anonymous to define and execute the following code: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Display the output of an Integer variable from string ‘10’ and  add 20 to it.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25" y="983152"/>
            <a:ext cx="5632375" cy="36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436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- 1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819150" y="1465775"/>
            <a:ext cx="75057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Build a Lightning app and add tabs.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Create custom objects, fields and define relationship between Objects.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Import Data.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Test the app.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- 2</a:t>
            </a:r>
            <a:endParaRPr sz="2000"/>
          </a:p>
        </p:txBody>
      </p:sp>
      <p:sp>
        <p:nvSpPr>
          <p:cNvPr id="348" name="Google Shape;348;p42"/>
          <p:cNvSpPr txBox="1"/>
          <p:nvPr/>
        </p:nvSpPr>
        <p:spPr>
          <a:xfrm>
            <a:off x="867725" y="1329175"/>
            <a:ext cx="2339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Use Execute Anonymous to define and execute the following code: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Define a String Variable &amp; use string method length() to display the output.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825" y="748450"/>
            <a:ext cx="5632375" cy="39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- 2</a:t>
            </a:r>
            <a:endParaRPr sz="2000"/>
          </a:p>
        </p:txBody>
      </p:sp>
      <p:sp>
        <p:nvSpPr>
          <p:cNvPr id="355" name="Google Shape;355;p43"/>
          <p:cNvSpPr txBox="1"/>
          <p:nvPr/>
        </p:nvSpPr>
        <p:spPr>
          <a:xfrm>
            <a:off x="867725" y="1329175"/>
            <a:ext cx="2339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Use Execute Anonymous to define and execute the following code: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Define a List of integer and display the output using add(), get(), set(), clear(), methods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825" y="1016150"/>
            <a:ext cx="5632375" cy="36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- 2</a:t>
            </a:r>
            <a:endParaRPr sz="2000"/>
          </a:p>
        </p:txBody>
      </p:sp>
      <p:sp>
        <p:nvSpPr>
          <p:cNvPr id="362" name="Google Shape;362;p44"/>
          <p:cNvSpPr txBox="1"/>
          <p:nvPr/>
        </p:nvSpPr>
        <p:spPr>
          <a:xfrm>
            <a:off x="867725" y="1329175"/>
            <a:ext cx="2339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Use Execute Anonymous to define and execute the following code: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 Execute Anonymous to define and execute the following code to display the value of x = 0 to 9.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825" y="1016150"/>
            <a:ext cx="5632375" cy="36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- 3</a:t>
            </a:r>
            <a:endParaRPr sz="2000"/>
          </a:p>
        </p:txBody>
      </p:sp>
      <p:sp>
        <p:nvSpPr>
          <p:cNvPr id="369" name="Google Shape;369;p45"/>
          <p:cNvSpPr txBox="1"/>
          <p:nvPr/>
        </p:nvSpPr>
        <p:spPr>
          <a:xfrm>
            <a:off x="819150" y="1016150"/>
            <a:ext cx="380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Answer the following in True Or False: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(False)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Integer myluckyNumber = 15;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Integer myunlucklyNumber = 7;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myluckyNumber != myunlucklyNumber + 8.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275" y="1456875"/>
            <a:ext cx="4397475" cy="31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- 4</a:t>
            </a:r>
            <a:endParaRPr sz="2000"/>
          </a:p>
        </p:txBody>
      </p:sp>
      <p:sp>
        <p:nvSpPr>
          <p:cNvPr id="376" name="Google Shape;376;p46"/>
          <p:cNvSpPr txBox="1"/>
          <p:nvPr/>
        </p:nvSpPr>
        <p:spPr>
          <a:xfrm>
            <a:off x="819150" y="1016150"/>
            <a:ext cx="3809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Answer the following in True Or False: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(True)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Boolean isTrue = True;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Boolean isFalse = false;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isTrue || isFalse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925" y="1593175"/>
            <a:ext cx="5806175" cy="28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- 5</a:t>
            </a:r>
            <a:endParaRPr sz="2000"/>
          </a:p>
        </p:txBody>
      </p:sp>
      <p:sp>
        <p:nvSpPr>
          <p:cNvPr id="383" name="Google Shape;383;p47"/>
          <p:cNvSpPr txBox="1"/>
          <p:nvPr/>
        </p:nvSpPr>
        <p:spPr>
          <a:xfrm>
            <a:off x="819150" y="1016150"/>
            <a:ext cx="3809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Answer the following in True Or False: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(True)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Date today = Date.today();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Date tomorrow = Date.today().addDays(1);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today != tomorrow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425" y="1452825"/>
            <a:ext cx="4736650" cy="27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- 6</a:t>
            </a:r>
            <a:endParaRPr sz="2000"/>
          </a:p>
        </p:txBody>
      </p:sp>
      <p:sp>
        <p:nvSpPr>
          <p:cNvPr id="390" name="Google Shape;390;p48"/>
          <p:cNvSpPr txBox="1"/>
          <p:nvPr/>
        </p:nvSpPr>
        <p:spPr>
          <a:xfrm>
            <a:off x="819150" y="980600"/>
            <a:ext cx="3373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Write a program and execute to demo the use of “If..else if...else”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Define an Integer variable called Score.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System.debug (‘Grade: A+’), if Score is equal to 100.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System.debug (‘Grade: A’), if Score is greater than or equals to 90.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System.debug (‘Grade: B’), if Score is greater than or equals to 80.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System.debug (‘Grade: Failed’), define as final else.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900" y="1016150"/>
            <a:ext cx="4409374" cy="33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- 7</a:t>
            </a:r>
            <a:endParaRPr sz="2000"/>
          </a:p>
        </p:txBody>
      </p:sp>
      <p:sp>
        <p:nvSpPr>
          <p:cNvPr id="397" name="Google Shape;397;p49"/>
          <p:cNvSpPr txBox="1"/>
          <p:nvPr/>
        </p:nvSpPr>
        <p:spPr>
          <a:xfrm>
            <a:off x="819150" y="1016150"/>
            <a:ext cx="7392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Write a program to execute and demo the use of “Apex – for Loop”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Initialize the Billing object list to store the Billing Records created today, use SOQL.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 for Loop to iterate over the list and check if the Billings status = Paid.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System.debug (‘Value of Current Record in the Loop’+ Billing List);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if Status is paid then add the Billings into a List of String.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System.debug('Value of BillingList '+BillingList);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Note: Create at least 2 Billing records with Status = Paid for this exercise.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988" y="3229150"/>
            <a:ext cx="4442025" cy="15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- 8</a:t>
            </a:r>
            <a:endParaRPr sz="2000"/>
          </a:p>
        </p:txBody>
      </p:sp>
      <p:sp>
        <p:nvSpPr>
          <p:cNvPr id="404" name="Google Shape;404;p50"/>
          <p:cNvSpPr txBox="1"/>
          <p:nvPr/>
        </p:nvSpPr>
        <p:spPr>
          <a:xfrm>
            <a:off x="819150" y="1016150"/>
            <a:ext cx="80778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Write a Class to demo the use of Constants in Apex: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 Name = DiscountClass.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Define a Final Decimal variable called “regularDiscount”.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Define a Decimal variable called “finalPrice”.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Define a Method called “calculateDiscount(Integer price)”, takes a Decimal data type.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finalPrice = price - price*regularDiscount;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Don’t forget to return a Decimal data type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775" y="2795250"/>
            <a:ext cx="361950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- 9</a:t>
            </a:r>
            <a:endParaRPr sz="2000"/>
          </a:p>
        </p:txBody>
      </p:sp>
      <p:sp>
        <p:nvSpPr>
          <p:cNvPr id="411" name="Google Shape;411;p51"/>
          <p:cNvSpPr txBox="1"/>
          <p:nvPr/>
        </p:nvSpPr>
        <p:spPr>
          <a:xfrm>
            <a:off x="819150" y="1023250"/>
            <a:ext cx="8077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Write a Class to demo the use of Interface in Apex.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68100"/>
            <a:ext cx="3854025" cy="6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2255525"/>
            <a:ext cx="3854025" cy="710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0" y="3121025"/>
            <a:ext cx="3854025" cy="72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1225" y="2013501"/>
            <a:ext cx="4197376" cy="15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Build a Lightning app </a:t>
            </a:r>
            <a:r>
              <a:rPr lang="en" sz="2000"/>
              <a:t>and</a:t>
            </a:r>
            <a:r>
              <a:rPr lang="en" sz="2000"/>
              <a:t> add tabs.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011350"/>
            <a:ext cx="7505700" cy="26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876600" y="1098100"/>
            <a:ext cx="739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Custom App with name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Travel App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is created.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Chatter, Reports and Dashboards are added to Navigation items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- 10</a:t>
            </a:r>
            <a:endParaRPr sz="2000"/>
          </a:p>
        </p:txBody>
      </p:sp>
      <p:sp>
        <p:nvSpPr>
          <p:cNvPr id="421" name="Google Shape;421;p52"/>
          <p:cNvSpPr txBox="1"/>
          <p:nvPr/>
        </p:nvSpPr>
        <p:spPr>
          <a:xfrm>
            <a:off x="665200" y="1016150"/>
            <a:ext cx="4719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Demo on DML Insert Operation Using Database methods: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Insert a Customer Record First using simple DML Statement.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Insert Billing record using Database methods. So that partial processing is enabled.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Use a List&lt;Billing c&gt; to perform the Database insert method &amp; store the result in srList.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Iterate through the Success/Error result, show inserted record ID, or the error message with fields.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225" y="1167025"/>
            <a:ext cx="3453775" cy="34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3664975"/>
            <a:ext cx="4471325" cy="12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- 11</a:t>
            </a:r>
            <a:endParaRPr sz="2000"/>
          </a:p>
        </p:txBody>
      </p:sp>
      <p:sp>
        <p:nvSpPr>
          <p:cNvPr id="429" name="Google Shape;429;p53"/>
          <p:cNvSpPr txBox="1"/>
          <p:nvPr/>
        </p:nvSpPr>
        <p:spPr>
          <a:xfrm>
            <a:off x="665200" y="1016150"/>
            <a:ext cx="8077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Write and execute SOQL queries from Developer Console.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825" y="1517400"/>
            <a:ext cx="6518550" cy="32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- 12</a:t>
            </a:r>
            <a:endParaRPr sz="2000"/>
          </a:p>
        </p:txBody>
      </p:sp>
      <p:sp>
        <p:nvSpPr>
          <p:cNvPr id="436" name="Google Shape;436;p54"/>
          <p:cNvSpPr txBox="1"/>
          <p:nvPr/>
        </p:nvSpPr>
        <p:spPr>
          <a:xfrm>
            <a:off x="783225" y="1016150"/>
            <a:ext cx="31992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Write an Apex Trigger: 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Billing Record Should be created when on Customer Object the 'Status' field changes to Active from Inactive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934950"/>
            <a:ext cx="1766300" cy="17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275" y="2934950"/>
            <a:ext cx="1756142" cy="17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3850" y="1257142"/>
            <a:ext cx="3517325" cy="34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- 13</a:t>
            </a:r>
            <a:endParaRPr sz="2000"/>
          </a:p>
        </p:txBody>
      </p:sp>
      <p:sp>
        <p:nvSpPr>
          <p:cNvPr id="445" name="Google Shape;445;p55"/>
          <p:cNvSpPr txBox="1"/>
          <p:nvPr/>
        </p:nvSpPr>
        <p:spPr>
          <a:xfrm>
            <a:off x="819150" y="1016150"/>
            <a:ext cx="8077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Write a Test Class for CustomerTrigger.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161" y="1499625"/>
            <a:ext cx="6647874" cy="31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6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- 14</a:t>
            </a:r>
            <a:endParaRPr sz="2000"/>
          </a:p>
        </p:txBody>
      </p:sp>
      <p:sp>
        <p:nvSpPr>
          <p:cNvPr id="452" name="Google Shape;452;p56"/>
          <p:cNvSpPr txBox="1"/>
          <p:nvPr/>
        </p:nvSpPr>
        <p:spPr>
          <a:xfrm>
            <a:off x="819150" y="1016150"/>
            <a:ext cx="39807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Write an Apex Trigger: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Define logic to find Leads with ‘Test’ in the Name, Ignore Case.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Validate that the Lead First/Last Name must not be Blank.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Add the disqualified Leads to a List&lt;Lead&gt;, use for loop to iterate through the list and update Lead status field to ‘Disqualified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00" y="1016150"/>
            <a:ext cx="4230400" cy="329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- 15</a:t>
            </a:r>
            <a:endParaRPr sz="2000"/>
          </a:p>
        </p:txBody>
      </p:sp>
      <p:sp>
        <p:nvSpPr>
          <p:cNvPr id="459" name="Google Shape;459;p57"/>
          <p:cNvSpPr txBox="1"/>
          <p:nvPr/>
        </p:nvSpPr>
        <p:spPr>
          <a:xfrm>
            <a:off x="819150" y="1016150"/>
            <a:ext cx="8077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Write a Test Class for DisqualifyTestLeads: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825" y="1375250"/>
            <a:ext cx="5330550" cy="35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- 16</a:t>
            </a:r>
            <a:endParaRPr sz="2000"/>
          </a:p>
        </p:txBody>
      </p:sp>
      <p:sp>
        <p:nvSpPr>
          <p:cNvPr id="466" name="Google Shape;466;p58"/>
          <p:cNvSpPr txBox="1"/>
          <p:nvPr/>
        </p:nvSpPr>
        <p:spPr>
          <a:xfrm>
            <a:off x="819150" y="1016150"/>
            <a:ext cx="8077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Create a Visualforce page which displays Opportunity fields as output fields: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448" y="1598750"/>
            <a:ext cx="4848475" cy="19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450" y="3813500"/>
            <a:ext cx="7295099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- 17</a:t>
            </a:r>
            <a:endParaRPr sz="2000"/>
          </a:p>
        </p:txBody>
      </p:sp>
      <p:sp>
        <p:nvSpPr>
          <p:cNvPr id="474" name="Google Shape;474;p59"/>
          <p:cNvSpPr txBox="1"/>
          <p:nvPr/>
        </p:nvSpPr>
        <p:spPr>
          <a:xfrm>
            <a:off x="819150" y="1016150"/>
            <a:ext cx="80778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Create a Visualforce page which shows a list of Accounts linked to their record pages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50" y="1775050"/>
            <a:ext cx="5656874" cy="20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125" y="1775050"/>
            <a:ext cx="2232825" cy="2223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Exercise - 18</a:t>
            </a:r>
            <a:endParaRPr sz="2000"/>
          </a:p>
        </p:txBody>
      </p:sp>
      <p:sp>
        <p:nvSpPr>
          <p:cNvPr id="482" name="Google Shape;482;p60"/>
          <p:cNvSpPr txBox="1"/>
          <p:nvPr/>
        </p:nvSpPr>
        <p:spPr>
          <a:xfrm>
            <a:off x="819150" y="1016150"/>
            <a:ext cx="80778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Create a Visualforce page that uses a custom controller to display a list of cases with the status of 'New'.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75" y="2962175"/>
            <a:ext cx="6634051" cy="17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052" y="1819875"/>
            <a:ext cx="816925" cy="284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775" y="1651875"/>
            <a:ext cx="3746901" cy="12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1"/>
          <p:cNvSpPr txBox="1"/>
          <p:nvPr>
            <p:ph type="ctrTitle"/>
          </p:nvPr>
        </p:nvSpPr>
        <p:spPr>
          <a:xfrm>
            <a:off x="222075" y="1822825"/>
            <a:ext cx="86970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769975" y="461550"/>
            <a:ext cx="82674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Create custom objects, fields and define relationship between objects.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153" name="Google Shape;153;p17"/>
          <p:cNvSpPr txBox="1"/>
          <p:nvPr/>
        </p:nvSpPr>
        <p:spPr>
          <a:xfrm>
            <a:off x="769975" y="1024325"/>
            <a:ext cx="803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Custom Objects with names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Department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Travel Approval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and their respective fields and relationships are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created.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75" y="1711325"/>
            <a:ext cx="4064226" cy="31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975" y="1711325"/>
            <a:ext cx="3870626" cy="30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/>
        </p:nvSpPr>
        <p:spPr>
          <a:xfrm>
            <a:off x="6947900" y="4219650"/>
            <a:ext cx="224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</a:t>
            </a: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Lookup with department sObject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7013575" y="3105650"/>
            <a:ext cx="202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←PickList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2703850" y="3531425"/>
            <a:ext cx="4719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←Controlling field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←Dependent field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Import data</a:t>
            </a:r>
            <a:endParaRPr sz="2000"/>
          </a:p>
        </p:txBody>
      </p:sp>
      <p:sp>
        <p:nvSpPr>
          <p:cNvPr id="164" name="Google Shape;164;p18"/>
          <p:cNvSpPr txBox="1"/>
          <p:nvPr/>
        </p:nvSpPr>
        <p:spPr>
          <a:xfrm>
            <a:off x="876600" y="1098100"/>
            <a:ext cx="7390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With the help of the tool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Data Import Wizard.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Department Data is imported from Department.csv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Import Wizard is the internal tool given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by Salesforce.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 can import 50 thousand records.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Here we can work only with 5 standard objects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and all custom objects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425" y="1498300"/>
            <a:ext cx="3575437" cy="334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Test the App</a:t>
            </a:r>
            <a:endParaRPr sz="2000"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300" y="1122525"/>
            <a:ext cx="5931402" cy="35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436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- 2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819150" y="1465775"/>
            <a:ext cx="75057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Create Travel Approvals, Travel Expenses and users</a:t>
            </a:r>
            <a:r>
              <a:rPr lang="en" sz="1600">
                <a:solidFill>
                  <a:srgbClr val="000000"/>
                </a:solidFill>
              </a:rPr>
              <a:t>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Customize List Views, page layouts and Related Lists.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Setup Approval setting for user.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Enable Chatter on travel approval object.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819150" y="453350"/>
            <a:ext cx="75057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Create Travel Approvals, Travel Expenses and users.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183" name="Google Shape;183;p21"/>
          <p:cNvSpPr txBox="1"/>
          <p:nvPr/>
        </p:nvSpPr>
        <p:spPr>
          <a:xfrm>
            <a:off x="876600" y="1016150"/>
            <a:ext cx="739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record is created in Travel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Approvals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 object with name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Expense Item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is created and tab is not created for this object.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User with name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Eric Executive is created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600" y="2062850"/>
            <a:ext cx="3695400" cy="27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3203675" y="4612975"/>
            <a:ext cx="6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3818175" y="4514650"/>
            <a:ext cx="471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←Master-Detail with Travel Approvals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400" y="2093850"/>
            <a:ext cx="2928375" cy="13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400" y="3436950"/>
            <a:ext cx="2928375" cy="9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